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7" r:id="rId2"/>
    <p:sldId id="268" r:id="rId3"/>
    <p:sldId id="270" r:id="rId4"/>
    <p:sldId id="269" r:id="rId5"/>
    <p:sldId id="271" r:id="rId6"/>
    <p:sldId id="295" r:id="rId7"/>
    <p:sldId id="291" r:id="rId8"/>
    <p:sldId id="294" r:id="rId9"/>
    <p:sldId id="292" r:id="rId10"/>
    <p:sldId id="277" r:id="rId11"/>
    <p:sldId id="288" r:id="rId12"/>
    <p:sldId id="296" r:id="rId13"/>
    <p:sldId id="286" r:id="rId14"/>
    <p:sldId id="297" r:id="rId15"/>
    <p:sldId id="278" r:id="rId16"/>
    <p:sldId id="281" r:id="rId17"/>
    <p:sldId id="280" r:id="rId18"/>
    <p:sldId id="283" r:id="rId19"/>
    <p:sldId id="282" r:id="rId20"/>
    <p:sldId id="284" r:id="rId21"/>
    <p:sldId id="290" r:id="rId22"/>
    <p:sldId id="285" r:id="rId23"/>
    <p:sldId id="272" r:id="rId24"/>
    <p:sldId id="293" r:id="rId25"/>
    <p:sldId id="2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6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2529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85F88-8118-4B36-B6EC-D76E3B7D4E32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17AFDD-3179-4903-B438-D87C66E33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15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9FABD-7CFA-4B20-B45D-C238C886B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EBA71-E768-5C77-6573-3905009EB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1A703-F167-8978-9475-1C7619DE8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3FC9-CD99-4198-A93A-7F66B88018BA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56C6C-5F57-B6F5-FF14-197577BB9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DF023-6848-D2B1-8B6A-3F61588EB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AF71A-82C3-442B-B5A8-1F960719E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10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96462-4071-37F8-854A-537EB411E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AF7660-BCBF-3467-75A2-4DB5BD69B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772C1-FC5D-0003-F918-15CFBB0F6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3FC9-CD99-4198-A93A-7F66B88018BA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EEE49-F95A-4C40-69DD-1DC39ED2D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635F4-F989-F6B4-29D3-CFE15BECB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AF71A-82C3-442B-B5A8-1F960719E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521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9D67D5-F19B-1C27-4811-0D8B24413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93C24-B1AE-6BE4-81F7-F37EBF13F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A7164-4B1A-AD9D-AE1A-9D4489927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3FC9-CD99-4198-A93A-7F66B88018BA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BF242-371A-CE06-9ECD-395F39B03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360BD-C5A0-62A0-265B-23FB577F6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AF71A-82C3-442B-B5A8-1F960719E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64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9272D-1237-7981-DAEB-AFE218365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893D1-FAEE-8690-99A8-5B8664219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F8779-B637-B2EE-7F89-299421B8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3FC9-CD99-4198-A93A-7F66B88018BA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8B3C3-2855-5BF2-72B4-40D706022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ADF43-01E5-6296-4D6E-7AAAB4DE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AF71A-82C3-442B-B5A8-1F960719E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239D-95D6-92EC-EB4C-53E526F7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E0A0E8-6024-2E9C-4D57-A93817DCB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3C0B1-AEDD-940D-A9DC-28E28CC71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3FC9-CD99-4198-A93A-7F66B88018BA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D4590-8C3A-D47F-5A9F-4FBF5A8E3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533EE-E765-813B-C8C0-853CA6E8E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AF71A-82C3-442B-B5A8-1F960719E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90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A5148-DE25-DEF7-A54A-DD6B8DC4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16280-49A2-B2A3-0FA6-6D2AD9135D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07D66-5AE2-B061-95AA-389775B684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D667DB-941B-94F1-47AF-80E0F8026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3FC9-CD99-4198-A93A-7F66B88018BA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4DB96-85C3-5D75-EBD2-FA0D4E7AA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A990FC-8F71-5943-FE2E-E700E64F3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AF71A-82C3-442B-B5A8-1F960719E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10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33A2A-A6B6-B12D-2BAE-AFBC67126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4D04A-D8A3-C0F8-B7FB-9D06D0426A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96808-BCCF-766E-990B-E409A8AB9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C91F11-F6DE-A71D-9840-E8EE96B43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2AFC1-A6E5-CCE9-8D4F-4459B94275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99987B-AF25-68C1-153A-F0C860734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3FC9-CD99-4198-A93A-7F66B88018BA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C5C680-27BE-BB05-8DDE-435FFF61F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CC84EA-6EC9-DB18-6D47-6F5DE22C6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AF71A-82C3-442B-B5A8-1F960719E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55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9F3A1-C052-E9E8-20BA-FD5F4E9CF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966E3-7E65-DB81-E188-F10096B08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3FC9-CD99-4198-A93A-7F66B88018BA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2953C1-E464-4DFC-1933-5CED6D86D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90B143-1BB3-BDE5-062E-EB20F7738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AF71A-82C3-442B-B5A8-1F960719E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4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352518-9824-D1A8-4F6F-369E8C0BE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3FC9-CD99-4198-A93A-7F66B88018BA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2E1A7-CBA2-DF92-703E-D95A6AFD0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9710A-94D6-D702-43F3-B554B9834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AF71A-82C3-442B-B5A8-1F960719E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5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36491-62C6-9BD8-2819-602CE5C54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5ADE9-22C9-E952-6485-D24C6DCDA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6EEEC5-2844-BBA8-1163-C9585E365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39957-7B5D-07F1-E697-6679A11CE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3FC9-CD99-4198-A93A-7F66B88018BA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3EB4F-FC9F-F410-BF2E-80DBD81D9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4B11B-8B64-199A-5090-DA223C84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AF71A-82C3-442B-B5A8-1F960719E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08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B1D0-EA3D-DF4D-5F1B-13166E125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3163FF-A0E4-EDBD-E99F-1186E9F9B8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0C9470-61DF-AF08-AA76-CD53A6A26C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A817B-5BC2-AC6C-9781-908F4C4AC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53FC9-CD99-4198-A93A-7F66B88018BA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4996C-4489-FCDF-C5B4-E56DD5BB2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06C5A-F4AD-3964-5266-FE280A719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AF71A-82C3-442B-B5A8-1F960719E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1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30C1A2-AF58-1923-39A2-21DD77635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B4E74-C2D4-EF14-746D-38C7F806E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0D565-8EA1-EE3B-5E9B-53C829BA2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F53FC9-CD99-4198-A93A-7F66B88018BA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E6F1D-A967-74D6-A2A6-6DAD308055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B310D-8B8E-5F21-A41E-5ADADB017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9AF71A-82C3-442B-B5A8-1F960719E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66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gif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6.svg"/><Relationship Id="rId7" Type="http://schemas.openxmlformats.org/officeDocument/2006/relationships/image" Target="../media/image4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027566A-7B80-48BA-8CE5-1C18F5C1F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0452" y="-1862214"/>
            <a:ext cx="13518386" cy="10036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45946B-4706-40BB-9866-94E6727625D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76275" y="3852980"/>
            <a:ext cx="5899387" cy="811472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HelveticaNeueLT Arabic 75 Bold" panose="020B0804020202020204" pitchFamily="34" charset="-78"/>
                <a:cs typeface="HelveticaNeueLT Arabic 75 Bold" panose="020B0804020202020204" pitchFamily="34" charset="-78"/>
              </a:rPr>
              <a:t>Summer Internship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4C0344-9536-4AAD-9EF1-08826C0FC314}"/>
              </a:ext>
            </a:extLst>
          </p:cNvPr>
          <p:cNvSpPr txBox="1"/>
          <p:nvPr/>
        </p:nvSpPr>
        <p:spPr>
          <a:xfrm>
            <a:off x="676275" y="5877900"/>
            <a:ext cx="474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NeueLT Arabic 75 Bold" panose="020B0804020202020204" pitchFamily="34" charset="-78"/>
                <a:cs typeface="HelveticaNeueLT Arabic 75 Bold" panose="020B0804020202020204" pitchFamily="34" charset="-78"/>
              </a:rPr>
              <a:t>2024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493ABA4A-8028-462E-BF60-28CEF30AA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6275" y="551013"/>
            <a:ext cx="1274445" cy="3367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ECA0E6-C2AB-4EBA-B02C-9B4A36B3F9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43" y="2069149"/>
            <a:ext cx="4225117" cy="1231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9238E9-240B-C230-8961-62E5010C54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40" y="2342410"/>
            <a:ext cx="5533260" cy="427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9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6D69CD2-B3D6-45DA-9049-5FA72A734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112"/>
          <a:stretch/>
        </p:blipFill>
        <p:spPr>
          <a:xfrm>
            <a:off x="463200" y="1003956"/>
            <a:ext cx="10540427" cy="2112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099" y="192088"/>
            <a:ext cx="8228789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00BAC5"/>
                </a:solidFill>
                <a:cs typeface="HelveticaNeueLT Arabic 75 Bold" panose="020B0804020202020204" pitchFamily="34" charset="-78"/>
              </a:rPr>
              <a:t>Slowly Changing Dimension (SCD) Type  1 </a:t>
            </a:r>
            <a:endParaRPr lang="en-US" sz="3200" dirty="0">
              <a:solidFill>
                <a:srgbClr val="00BAC5"/>
              </a:solidFill>
              <a:cs typeface="HelveticaNeueLT Arabic 75 Bold" panose="020B0804020202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6342946"/>
            <a:ext cx="1204914" cy="32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68E5BD-68BE-40C7-B471-0003DAE8E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783" y="4850083"/>
            <a:ext cx="2509689" cy="19389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25465-C99B-4923-8A60-0A0832E6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019" y="3127814"/>
            <a:ext cx="6413168" cy="238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93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100" y="192088"/>
            <a:ext cx="8394160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00BAC5"/>
                </a:solidFill>
                <a:cs typeface="HelveticaNeueLT Arabic 75 Bold" panose="020B0804020202020204" pitchFamily="34" charset="-78"/>
              </a:rPr>
              <a:t>Slowly Changing Dimension (SCD) Type 2 </a:t>
            </a:r>
            <a:endParaRPr lang="en-US" sz="3200" dirty="0">
              <a:solidFill>
                <a:srgbClr val="00BAC5"/>
              </a:solidFill>
              <a:cs typeface="HelveticaNeueLT Arabic 75 Bold" panose="020B0804020202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6342946"/>
            <a:ext cx="1204914" cy="32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68E5BD-68BE-40C7-B471-0003DAE8E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783" y="4850083"/>
            <a:ext cx="2509689" cy="19389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FC3D8C-AE5E-4E56-BB79-652F5D8988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22" t="36990" b="29378"/>
          <a:stretch/>
        </p:blipFill>
        <p:spPr>
          <a:xfrm>
            <a:off x="481011" y="1239528"/>
            <a:ext cx="11513193" cy="2142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E82893-987C-4559-B60A-B68A406CD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054" y="2986579"/>
            <a:ext cx="8964546" cy="351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30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100" y="192088"/>
            <a:ext cx="8394160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00BAC5"/>
                </a:solidFill>
                <a:cs typeface="HelveticaNeueLT Arabic 75 Bold" panose="020B0804020202020204" pitchFamily="34" charset="-78"/>
              </a:rPr>
              <a:t>Slowly Changing Dimension (SCD) Type 2 </a:t>
            </a:r>
            <a:endParaRPr lang="en-US" sz="3200" dirty="0">
              <a:solidFill>
                <a:srgbClr val="00BAC5"/>
              </a:solidFill>
              <a:cs typeface="HelveticaNeueLT Arabic 75 Bold" panose="020B0804020202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6342946"/>
            <a:ext cx="1204914" cy="32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68E5BD-68BE-40C7-B471-0003DAE8E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783" y="4850083"/>
            <a:ext cx="2509689" cy="19389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F7EC45-17D5-4D1E-BEF0-71E843E5C7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99" y="995862"/>
            <a:ext cx="8964546" cy="3517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941110-E929-4559-AA48-99635EDCEF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222" y="5259604"/>
            <a:ext cx="9388654" cy="2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29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561183-036F-4AD6-938A-A2B19C080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056" y="3242238"/>
            <a:ext cx="8894544" cy="3259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099" y="192088"/>
            <a:ext cx="7713223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00BAC5"/>
                </a:solidFill>
                <a:cs typeface="HelveticaNeueLT Arabic 75 Bold" panose="020B0804020202020204" pitchFamily="34" charset="-78"/>
              </a:rPr>
              <a:t>Slowly Changing Dimension (SCD) Type  3 </a:t>
            </a:r>
            <a:endParaRPr lang="en-US" sz="3200" dirty="0">
              <a:solidFill>
                <a:srgbClr val="00BAC5"/>
              </a:solidFill>
              <a:cs typeface="HelveticaNeueLT Arabic 75 Bold" panose="020B0804020202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6342946"/>
            <a:ext cx="1204914" cy="32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68E5BD-68BE-40C7-B471-0003DAE8E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783" y="4850083"/>
            <a:ext cx="2509689" cy="19389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4971CC-E54B-4563-942B-788B2F87C2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37"/>
          <a:stretch/>
        </p:blipFill>
        <p:spPr>
          <a:xfrm>
            <a:off x="481011" y="1079782"/>
            <a:ext cx="11425644" cy="20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1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099" y="192088"/>
            <a:ext cx="7713223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00BAC5"/>
                </a:solidFill>
                <a:cs typeface="HelveticaNeueLT Arabic 75 Bold" panose="020B0804020202020204" pitchFamily="34" charset="-78"/>
              </a:rPr>
              <a:t>Slowly Changing Dimension (SCD) Type  3 </a:t>
            </a:r>
            <a:endParaRPr lang="en-US" sz="3200" dirty="0">
              <a:solidFill>
                <a:srgbClr val="00BAC5"/>
              </a:solidFill>
              <a:cs typeface="HelveticaNeueLT Arabic 75 Bold" panose="020B0804020202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6342946"/>
            <a:ext cx="1204914" cy="32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68E5BD-68BE-40C7-B471-0003DAE8E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783" y="4850083"/>
            <a:ext cx="2509689" cy="19389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94B6A0-EA5C-45EE-B72F-ECD618BDE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07" y="4138565"/>
            <a:ext cx="9805841" cy="1193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9437EF-51F3-4045-AA30-D3B464215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638" y="1052845"/>
            <a:ext cx="10000437" cy="287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9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100" y="192088"/>
            <a:ext cx="5299075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BAC5"/>
                </a:solidFill>
                <a:latin typeface="HelveticaNeueLT Arabic 75 Bold" panose="020B0804020202020204" pitchFamily="34" charset="-78"/>
                <a:cs typeface="HelveticaNeueLT Arabic 75 Bold" panose="020B0804020202020204" pitchFamily="34" charset="-78"/>
              </a:rPr>
              <a:t>AMAN Summer Internship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6342946"/>
            <a:ext cx="1204914" cy="32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68E5BD-68BE-40C7-B471-0003DAE8E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311" y="4850084"/>
            <a:ext cx="2509689" cy="1938993"/>
          </a:xfrm>
          <a:prstGeom prst="rect">
            <a:avLst/>
          </a:prstGeom>
        </p:spPr>
      </p:pic>
      <p:pic>
        <p:nvPicPr>
          <p:cNvPr id="1026" name="Picture 2" descr="Data Quality: The Fundamental of Any Data Migration Project - Kovair Blog">
            <a:extLst>
              <a:ext uri="{FF2B5EF4-FFF2-40B4-BE49-F238E27FC236}">
                <a16:creationId xmlns:a16="http://schemas.microsoft.com/office/drawing/2014/main" id="{1679DE30-7DE1-4FE9-ABCA-0569EBCCA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77" y="995862"/>
            <a:ext cx="7745768" cy="586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612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at is Data Accuracy, Why it Matters and How Companies Can Ensure They  Have Accurate Data. - Data Ladder">
            <a:extLst>
              <a:ext uri="{FF2B5EF4-FFF2-40B4-BE49-F238E27FC236}">
                <a16:creationId xmlns:a16="http://schemas.microsoft.com/office/drawing/2014/main" id="{0AD4C5B1-6403-4ABD-90C7-FC9B6375E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2" t="3867" r="2480" b="6198"/>
          <a:stretch/>
        </p:blipFill>
        <p:spPr bwMode="auto">
          <a:xfrm>
            <a:off x="887933" y="896261"/>
            <a:ext cx="10416130" cy="5210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100" y="192088"/>
            <a:ext cx="5299075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00BAC5"/>
                </a:solidFill>
                <a:cs typeface="HelveticaNeueLT Arabic 75 Bold" panose="020B0804020202020204" pitchFamily="34" charset="-78"/>
              </a:rPr>
              <a:t>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6342946"/>
            <a:ext cx="1204914" cy="32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68E5BD-68BE-40C7-B471-0003DAE8E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311" y="4850084"/>
            <a:ext cx="2509689" cy="193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84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100" y="192088"/>
            <a:ext cx="5299075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00BAC5"/>
                </a:solidFill>
                <a:cs typeface="HelveticaNeueLT Arabic 75 Bold" panose="020B0804020202020204" pitchFamily="34" charset="-78"/>
              </a:rPr>
              <a:t>Completeness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6342946"/>
            <a:ext cx="1204914" cy="32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68E5BD-68BE-40C7-B471-0003DAE8E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311" y="4850084"/>
            <a:ext cx="2509689" cy="1938993"/>
          </a:xfrm>
          <a:prstGeom prst="rect">
            <a:avLst/>
          </a:prstGeom>
        </p:spPr>
      </p:pic>
      <p:pic>
        <p:nvPicPr>
          <p:cNvPr id="11" name="Picture 10" descr="A green puzzle piece in a circle with text above&#10;&#10;Description automatically generated">
            <a:extLst>
              <a:ext uri="{FF2B5EF4-FFF2-40B4-BE49-F238E27FC236}">
                <a16:creationId xmlns:a16="http://schemas.microsoft.com/office/drawing/2014/main" id="{7396887B-7E74-43D7-A0A5-4A5007737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69" y="1010406"/>
            <a:ext cx="9957425" cy="607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8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100" y="192088"/>
            <a:ext cx="5299075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00BAC5"/>
                </a:solidFill>
                <a:cs typeface="HelveticaNeueLT Arabic 75 Bold" panose="020B0804020202020204" pitchFamily="34" charset="-78"/>
              </a:rPr>
              <a:t>Consistency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6342946"/>
            <a:ext cx="1204914" cy="32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68E5BD-68BE-40C7-B471-0003DAE8E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311" y="4850084"/>
            <a:ext cx="2509689" cy="1938993"/>
          </a:xfrm>
          <a:prstGeom prst="rect">
            <a:avLst/>
          </a:prstGeom>
        </p:spPr>
      </p:pic>
      <p:pic>
        <p:nvPicPr>
          <p:cNvPr id="15" name="Content Placeholder 14" descr="A green circle with black text&#10;&#10;Description automatically generated">
            <a:extLst>
              <a:ext uri="{FF2B5EF4-FFF2-40B4-BE49-F238E27FC236}">
                <a16:creationId xmlns:a16="http://schemas.microsoft.com/office/drawing/2014/main" id="{2CDD6C47-5093-4D8F-A533-E04C7AE09A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85" y="843179"/>
            <a:ext cx="9560668" cy="5941488"/>
          </a:xfrm>
        </p:spPr>
      </p:pic>
    </p:spTree>
    <p:extLst>
      <p:ext uri="{BB962C8B-B14F-4D97-AF65-F5344CB8AC3E}">
        <p14:creationId xmlns:p14="http://schemas.microsoft.com/office/powerpoint/2010/main" val="281666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100" y="192088"/>
            <a:ext cx="5299075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00BAC5"/>
                </a:solidFill>
                <a:cs typeface="HelveticaNeueLT Arabic 75 Bold" panose="020B0804020202020204" pitchFamily="34" charset="-78"/>
              </a:rPr>
              <a:t>Timeliness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6342946"/>
            <a:ext cx="1204914" cy="32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68E5BD-68BE-40C7-B471-0003DAE8E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311" y="4850084"/>
            <a:ext cx="2509689" cy="1938993"/>
          </a:xfrm>
          <a:prstGeom prst="rect">
            <a:avLst/>
          </a:prstGeom>
        </p:spPr>
      </p:pic>
      <p:pic>
        <p:nvPicPr>
          <p:cNvPr id="13" name="Picture 12" descr="A green clock with a gear in the middle&#10;&#10;Description automatically generated">
            <a:extLst>
              <a:ext uri="{FF2B5EF4-FFF2-40B4-BE49-F238E27FC236}">
                <a16:creationId xmlns:a16="http://schemas.microsoft.com/office/drawing/2014/main" id="{C880D4B4-466B-4A42-922A-0AF4F3858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07" y="853586"/>
            <a:ext cx="10604872" cy="648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4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100" y="192088"/>
            <a:ext cx="5299075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BAC5"/>
                </a:solidFill>
                <a:latin typeface="HelveticaNeueLT Arabic 75 Bold" panose="020B0804020202020204" pitchFamily="34" charset="-78"/>
                <a:cs typeface="HelveticaNeueLT Arabic 75 Bold" panose="020B0804020202020204" pitchFamily="34" charset="-78"/>
              </a:rPr>
              <a:t>AMAN Summer Internship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6342946"/>
            <a:ext cx="1204914" cy="32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012EC2-24DE-4524-8411-99D8004D1C91}"/>
              </a:ext>
            </a:extLst>
          </p:cNvPr>
          <p:cNvSpPr txBox="1"/>
          <p:nvPr/>
        </p:nvSpPr>
        <p:spPr>
          <a:xfrm>
            <a:off x="419100" y="1696031"/>
            <a:ext cx="9687339" cy="367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Name: Menna Elminshawy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University Major: Data Science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Internship duration: 2 Month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Department: Data Engineering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Business unit: Data Department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68E5BD-68BE-40C7-B471-0003DAE8E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240" y="4968495"/>
            <a:ext cx="2509689" cy="193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33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Validity for Measurement Systems">
            <a:extLst>
              <a:ext uri="{FF2B5EF4-FFF2-40B4-BE49-F238E27FC236}">
                <a16:creationId xmlns:a16="http://schemas.microsoft.com/office/drawing/2014/main" id="{8F03DF64-EBEC-4C46-BC55-879442574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40" y="843179"/>
            <a:ext cx="10008143" cy="546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100" y="192088"/>
            <a:ext cx="5299075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00BAC5"/>
                </a:solidFill>
                <a:cs typeface="HelveticaNeueLT Arabic 75 Bold" panose="020B0804020202020204" pitchFamily="34" charset="-78"/>
              </a:rPr>
              <a:t>Validity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3" y="6293762"/>
            <a:ext cx="1204914" cy="32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68E5BD-68BE-40C7-B471-0003DAE8E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311" y="4850084"/>
            <a:ext cx="2509689" cy="193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91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9BAD6E0-2717-41AA-8877-3A3DC1769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284" y="3579167"/>
            <a:ext cx="7025683" cy="2925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100" y="192088"/>
            <a:ext cx="5299075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00BAC5"/>
                </a:solidFill>
                <a:cs typeface="HelveticaNeueLT Arabic 75 Bold" panose="020B0804020202020204" pitchFamily="34" charset="-78"/>
              </a:rPr>
              <a:t>Validity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3" y="6293762"/>
            <a:ext cx="1204914" cy="32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68E5BD-68BE-40C7-B471-0003DAE8E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311" y="4850084"/>
            <a:ext cx="2509689" cy="193899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BFADA1-45EF-45DD-B6EC-F987C8F36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011" y="1264600"/>
            <a:ext cx="10676615" cy="5252932"/>
          </a:xfrm>
        </p:spPr>
        <p:txBody>
          <a:bodyPr/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Precisely Demi"/>
              </a:rPr>
              <a:t>Validity is a data quality dimension that refers to information that doesn’t conform to a specific format or doesn’t follow business rules</a:t>
            </a:r>
          </a:p>
          <a:p>
            <a:r>
              <a:rPr lang="en-US" dirty="0">
                <a:solidFill>
                  <a:srgbClr val="111111"/>
                </a:solidFill>
                <a:latin typeface="Precisely Demi"/>
              </a:rPr>
              <a:t>Example :</a:t>
            </a:r>
          </a:p>
          <a:p>
            <a:pPr lvl="1"/>
            <a:r>
              <a:rPr lang="en-GB" dirty="0">
                <a:solidFill>
                  <a:srgbClr val="111111"/>
                </a:solidFill>
                <a:latin typeface="Precisely Demi"/>
              </a:rPr>
              <a:t>Invalid National ID</a:t>
            </a:r>
          </a:p>
          <a:p>
            <a:pPr lvl="1"/>
            <a:r>
              <a:rPr lang="en-GB" dirty="0">
                <a:solidFill>
                  <a:srgbClr val="111111"/>
                </a:solidFill>
                <a:latin typeface="Precisely Demi"/>
              </a:rPr>
              <a:t>Check Negative Salary</a:t>
            </a:r>
          </a:p>
          <a:p>
            <a:pPr lvl="1"/>
            <a:r>
              <a:rPr lang="en-GB" dirty="0">
                <a:solidFill>
                  <a:srgbClr val="111111"/>
                </a:solidFill>
                <a:latin typeface="Precisely Demi"/>
              </a:rPr>
              <a:t>Extract Validate Data</a:t>
            </a:r>
          </a:p>
          <a:p>
            <a:pPr lvl="1"/>
            <a:endParaRPr lang="en-GB" dirty="0">
              <a:solidFill>
                <a:srgbClr val="111111"/>
              </a:solidFill>
              <a:latin typeface="Precisely Demi"/>
            </a:endParaRPr>
          </a:p>
          <a:p>
            <a:pPr lvl="1"/>
            <a:endParaRPr lang="en-GB" dirty="0">
              <a:solidFill>
                <a:srgbClr val="111111"/>
              </a:solidFill>
              <a:latin typeface="Precisely Demi"/>
            </a:endParaRPr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933203-1CB5-472F-9FA1-D3B8D2541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733" y="4656131"/>
            <a:ext cx="3848910" cy="146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46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100" y="192088"/>
            <a:ext cx="5299075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solidFill>
                  <a:srgbClr val="00BAC5"/>
                </a:solidFill>
                <a:cs typeface="HelveticaNeueLT Arabic 75 Bold" panose="020B0804020202020204" pitchFamily="34" charset="-78"/>
              </a:rPr>
              <a:t>Uniqueness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68E5BD-68BE-40C7-B471-0003DAE8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311" y="4850084"/>
            <a:ext cx="2509689" cy="1938993"/>
          </a:xfrm>
          <a:prstGeom prst="rect">
            <a:avLst/>
          </a:prstGeom>
        </p:spPr>
      </p:pic>
      <p:sp>
        <p:nvSpPr>
          <p:cNvPr id="5" name="AutoShape 2" descr="improve data uniqueness">
            <a:extLst>
              <a:ext uri="{FF2B5EF4-FFF2-40B4-BE49-F238E27FC236}">
                <a16:creationId xmlns:a16="http://schemas.microsoft.com/office/drawing/2014/main" id="{3957F501-4AC8-4209-A1ED-354EEC1DDD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47" y="6221002"/>
            <a:ext cx="1204914" cy="322966"/>
          </a:xfrm>
          <a:prstGeom prst="rect">
            <a:avLst/>
          </a:prstGeom>
        </p:spPr>
      </p:pic>
      <p:pic>
        <p:nvPicPr>
          <p:cNvPr id="17" name="Picture 16" descr="A green circle with black text and black text&#10;&#10;Description automatically generated">
            <a:extLst>
              <a:ext uri="{FF2B5EF4-FFF2-40B4-BE49-F238E27FC236}">
                <a16:creationId xmlns:a16="http://schemas.microsoft.com/office/drawing/2014/main" id="{BD385E3A-AF5B-4924-B7F8-82AE0455B3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761" y="913052"/>
            <a:ext cx="9385678" cy="569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13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100" y="192088"/>
            <a:ext cx="6040066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BAC5"/>
                </a:solidFill>
                <a:latin typeface="HelveticaNeueLT Arabic 75 Bold" panose="020B0804020202020204" pitchFamily="34" charset="-78"/>
                <a:cs typeface="HelveticaNeueLT Arabic 75 Bold" panose="020B0804020202020204" pitchFamily="34" charset="-78"/>
              </a:rPr>
              <a:t>Send An Email With The Error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6342946"/>
            <a:ext cx="1204914" cy="32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68E5BD-68BE-40C7-B471-0003DAE8E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467" y="4850084"/>
            <a:ext cx="2509689" cy="1938993"/>
          </a:xfrm>
          <a:prstGeom prst="rect">
            <a:avLst/>
          </a:prstGeom>
        </p:spPr>
      </p:pic>
      <p:pic>
        <p:nvPicPr>
          <p:cNvPr id="7" name="Picture 6" descr="A two envelopes with a check mark and x mark&#10;&#10;Description automatically generated">
            <a:extLst>
              <a:ext uri="{FF2B5EF4-FFF2-40B4-BE49-F238E27FC236}">
                <a16:creationId xmlns:a16="http://schemas.microsoft.com/office/drawing/2014/main" id="{8B76F34A-8FE6-4B02-AB34-4A9605303A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6" y="1375905"/>
            <a:ext cx="11747569" cy="464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04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998F851-6E85-49F6-9301-3DB6A933E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34" y="927099"/>
            <a:ext cx="5311001" cy="55904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100" y="192088"/>
            <a:ext cx="6040066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BAC5"/>
                </a:solidFill>
                <a:latin typeface="HelveticaNeueLT Arabic 75 Bold" panose="020B0804020202020204" pitchFamily="34" charset="-78"/>
                <a:cs typeface="HelveticaNeueLT Arabic 75 Bold" panose="020B0804020202020204" pitchFamily="34" charset="-78"/>
              </a:rPr>
              <a:t>Send An Email With The Error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6342946"/>
            <a:ext cx="1204914" cy="32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5BB8F35-F616-4970-9E78-0F64C5614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84" y="927099"/>
            <a:ext cx="6040066" cy="31321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09CC2E-FC60-427A-9850-60B4AC66D1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735" y="3722312"/>
            <a:ext cx="5935290" cy="2979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8E5BD-68BE-40C7-B471-0003DAE8E9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047" y="5492972"/>
            <a:ext cx="1930286" cy="149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043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DD78BCE-D781-4405-878F-1E3768EEA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7733097" y="-2240280"/>
            <a:ext cx="20047018" cy="11338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45946B-4706-40BB-9866-94E6727625D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98532" y="3143460"/>
            <a:ext cx="6462128" cy="888878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HelveticaNeueLT Arabic 75 Bold" panose="020B0804020202020204" pitchFamily="34" charset="-78"/>
                <a:cs typeface="HelveticaNeueLT Arabic 75 Bold" panose="020B0804020202020204" pitchFamily="34" charset="-78"/>
              </a:rPr>
              <a:t>Thank You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4C0344-9536-4AAD-9EF1-08826C0FC314}"/>
              </a:ext>
            </a:extLst>
          </p:cNvPr>
          <p:cNvSpPr txBox="1"/>
          <p:nvPr/>
        </p:nvSpPr>
        <p:spPr>
          <a:xfrm>
            <a:off x="2216320" y="5877900"/>
            <a:ext cx="474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NeueLT Arabic 75 Bold" panose="020B0804020202020204" pitchFamily="34" charset="-78"/>
                <a:cs typeface="HelveticaNeueLT Arabic 75 Bold" panose="020B0804020202020204" pitchFamily="34" charset="-78"/>
              </a:rPr>
              <a:t>2024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E1CE227-3870-4943-9717-B2791C67A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0922" y="3917297"/>
            <a:ext cx="948803" cy="36807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1FBA0CA-A18F-4512-954E-F5D68DF7DC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6320" y="4972752"/>
            <a:ext cx="1272067" cy="3361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4CE1A0-54B2-40A4-9B2B-71F872BA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133" y="2800477"/>
            <a:ext cx="4225117" cy="123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37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100" y="192088"/>
            <a:ext cx="5299075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BAC5"/>
                </a:solidFill>
                <a:cs typeface="HelveticaNeueLT Arabic 75 Bold" panose="020B0804020202020204" pitchFamily="34" charset="-78"/>
              </a:rPr>
              <a:t>Data Engineering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6342946"/>
            <a:ext cx="1204914" cy="32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68E5BD-68BE-40C7-B471-0003DAE8E9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240" y="4968495"/>
            <a:ext cx="2509689" cy="1938993"/>
          </a:xfrm>
          <a:prstGeom prst="rect">
            <a:avLst/>
          </a:prstGeom>
        </p:spPr>
      </p:pic>
      <p:pic>
        <p:nvPicPr>
          <p:cNvPr id="7" name="Picture 6" descr="A group of people standing on top of a stack of books&#10;&#10;Description automatically generated">
            <a:extLst>
              <a:ext uri="{FF2B5EF4-FFF2-40B4-BE49-F238E27FC236}">
                <a16:creationId xmlns:a16="http://schemas.microsoft.com/office/drawing/2014/main" id="{C2E664F6-8B37-48B6-ACA9-19441F7049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1" y="1106480"/>
            <a:ext cx="11149014" cy="566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41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ata Engineering: Data Warehouse, Data Pipeline and Data Eng">
            <a:extLst>
              <a:ext uri="{FF2B5EF4-FFF2-40B4-BE49-F238E27FC236}">
                <a16:creationId xmlns:a16="http://schemas.microsoft.com/office/drawing/2014/main" id="{92F97A18-3C79-43FE-BE65-3A50DBCF5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3180"/>
            <a:ext cx="12192000" cy="564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100" y="192088"/>
            <a:ext cx="5867400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BAC5"/>
                </a:solidFill>
                <a:latin typeface="HelveticaNeueLT Arabic 75 Bold" panose="020B0804020202020204" pitchFamily="34" charset="-78"/>
                <a:cs typeface="HelveticaNeueLT Arabic 75 Bold" panose="020B0804020202020204" pitchFamily="34" charset="-78"/>
              </a:rPr>
              <a:t>Projects &amp; Learning experience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6342946"/>
            <a:ext cx="1204914" cy="32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68E5BD-68BE-40C7-B471-0003DAE8E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927" y="4766555"/>
            <a:ext cx="2509689" cy="172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8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Adventureworks Database - Exercises, Practice, Solution">
            <a:extLst>
              <a:ext uri="{FF2B5EF4-FFF2-40B4-BE49-F238E27FC236}">
                <a16:creationId xmlns:a16="http://schemas.microsoft.com/office/drawing/2014/main" id="{CE029BB2-F19E-494F-A9A4-B970F7E70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843179"/>
            <a:ext cx="10856706" cy="57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100" y="192088"/>
            <a:ext cx="5299075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BAC5"/>
                </a:solidFill>
                <a:latin typeface="HelveticaNeueLT Arabic 75 Bold" panose="020B0804020202020204" pitchFamily="34" charset="-78"/>
                <a:cs typeface="HelveticaNeueLT Arabic 75 Bold" panose="020B0804020202020204" pitchFamily="34" charset="-78"/>
              </a:rPr>
              <a:t>AMAN Summer Internship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6342946"/>
            <a:ext cx="1204914" cy="32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360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Data Mart vs. Data Warehouse: The Difference with Examples [2024 Updated] |  Panoply">
            <a:extLst>
              <a:ext uri="{FF2B5EF4-FFF2-40B4-BE49-F238E27FC236}">
                <a16:creationId xmlns:a16="http://schemas.microsoft.com/office/drawing/2014/main" id="{2A8200BA-5D84-4F29-8514-50ED86E0B3E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179" y="1663432"/>
            <a:ext cx="5181600" cy="319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100" y="192088"/>
            <a:ext cx="5299075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BAC5"/>
                </a:solidFill>
                <a:latin typeface="HelveticaNeueLT Arabic 75 Bold" panose="020B0804020202020204" pitchFamily="34" charset="-78"/>
                <a:cs typeface="HelveticaNeueLT Arabic 75 Bold" panose="020B0804020202020204" pitchFamily="34" charset="-78"/>
              </a:rPr>
              <a:t>AMAN Summer Internship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6342946"/>
            <a:ext cx="1204914" cy="32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68E5BD-68BE-40C7-B471-0003DAE8E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311" y="4850084"/>
            <a:ext cx="2509689" cy="1938993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1337BA5-146B-46BF-82A2-02B624ED7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011" y="2041247"/>
            <a:ext cx="6263803" cy="282095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40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The four key decisions made during the design of a dimensional model include: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Select the business process.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Declare the grain.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Identify the dimensions.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231F20"/>
                </a:solidFill>
                <a:effectLst/>
                <a:latin typeface="Open Sans" panose="020B0606030504020204" pitchFamily="34" charset="0"/>
              </a:rPr>
              <a:t>Identify the facts. </a:t>
            </a:r>
          </a:p>
        </p:txBody>
      </p:sp>
    </p:spTree>
    <p:extLst>
      <p:ext uri="{BB962C8B-B14F-4D97-AF65-F5344CB8AC3E}">
        <p14:creationId xmlns:p14="http://schemas.microsoft.com/office/powerpoint/2010/main" val="30016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C5BD1A6-333D-4911-8671-A9F6BF3A2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85" y="1230002"/>
            <a:ext cx="9646270" cy="5435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100" y="192088"/>
            <a:ext cx="5299075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BAC5"/>
                </a:solidFill>
                <a:latin typeface="HelveticaNeueLT Arabic 75 Bold" panose="020B0804020202020204" pitchFamily="34" charset="-78"/>
                <a:cs typeface="HelveticaNeueLT Arabic 75 Bold" panose="020B0804020202020204" pitchFamily="34" charset="-78"/>
              </a:rPr>
              <a:t>AMAN Summer Internship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6342946"/>
            <a:ext cx="1204914" cy="32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68E5BD-68BE-40C7-B471-0003DAE8E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311" y="4850084"/>
            <a:ext cx="2509689" cy="193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6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1C2E97-79BD-4C2A-92AC-F627DF48C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67" y="843179"/>
            <a:ext cx="9260487" cy="59095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100" y="192088"/>
            <a:ext cx="5299075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BAC5"/>
                </a:solidFill>
                <a:latin typeface="HelveticaNeueLT Arabic 75 Bold" panose="020B0804020202020204" pitchFamily="34" charset="-78"/>
                <a:cs typeface="HelveticaNeueLT Arabic 75 Bold" panose="020B0804020202020204" pitchFamily="34" charset="-78"/>
              </a:rPr>
              <a:t>AMAN Summer Internship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6342946"/>
            <a:ext cx="1204914" cy="32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68E5BD-68BE-40C7-B471-0003DAE8E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311" y="4850084"/>
            <a:ext cx="2509689" cy="193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96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534C8B7-EB2A-4AC2-A073-D26FCC974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18" y="927100"/>
            <a:ext cx="6607113" cy="5700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98656-F60C-423A-A8C2-8537F0F0122D}"/>
              </a:ext>
            </a:extLst>
          </p:cNvPr>
          <p:cNvSpPr txBox="1">
            <a:spLocks/>
          </p:cNvSpPr>
          <p:nvPr/>
        </p:nvSpPr>
        <p:spPr>
          <a:xfrm>
            <a:off x="419100" y="192088"/>
            <a:ext cx="5299075" cy="735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00BAC5"/>
                </a:solidFill>
                <a:latin typeface="HelveticaNeueLT Arabic 75 Bold" panose="020B0804020202020204" pitchFamily="34" charset="-78"/>
                <a:cs typeface="HelveticaNeueLT Arabic 75 Bold" panose="020B0804020202020204" pitchFamily="34" charset="-78"/>
              </a:rPr>
              <a:t>AMAN Summer Internship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AE5600-7ADB-4C20-968B-CED55B2B5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6342946"/>
            <a:ext cx="1204914" cy="3229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3F060D-40E6-4E51-B30C-ACE2715DF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249116"/>
            <a:ext cx="1495425" cy="44138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1CBD9B-8C80-4CE9-ADB4-6D4E84A4B258}"/>
              </a:ext>
            </a:extLst>
          </p:cNvPr>
          <p:cNvCxnSpPr/>
          <p:nvPr/>
        </p:nvCxnSpPr>
        <p:spPr>
          <a:xfrm>
            <a:off x="481011" y="843179"/>
            <a:ext cx="11229975" cy="0"/>
          </a:xfrm>
          <a:prstGeom prst="line">
            <a:avLst/>
          </a:prstGeom>
          <a:ln w="28575">
            <a:solidFill>
              <a:srgbClr val="00BAC5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C68E5BD-68BE-40C7-B471-0003DAE8E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004" b="93972" l="7329" r="93562">
                        <a14:foregroundMark x1="34452" y1="65603" x2="34452" y2="65603"/>
                        <a14:foregroundMark x1="27603" y1="66667" x2="27603" y2="66667"/>
                        <a14:foregroundMark x1="13493" y1="61702" x2="13973" y2="61968"/>
                        <a14:foregroundMark x1="13973" y1="71809" x2="13973" y2="71809"/>
                        <a14:foregroundMark x1="11507" y1="72429" x2="11507" y2="72429"/>
                        <a14:foregroundMark x1="8356" y1="67996" x2="8356" y2="67996"/>
                        <a14:foregroundMark x1="12192" y1="84486" x2="12192" y2="84486"/>
                        <a14:foregroundMark x1="15685" y1="86879" x2="15685" y2="86879"/>
                        <a14:foregroundMark x1="15479" y1="79787" x2="15479" y2="79787"/>
                        <a14:foregroundMark x1="8014" y1="81915" x2="8014" y2="81915"/>
                        <a14:foregroundMark x1="8493" y1="82358" x2="8493" y2="82358"/>
                        <a14:foregroundMark x1="8014" y1="82358" x2="7534" y2="82181"/>
                        <a14:foregroundMark x1="22123" y1="82979" x2="21164" y2="82358"/>
                        <a14:foregroundMark x1="90068" y1="72695" x2="90068" y2="72695"/>
                        <a14:foregroundMark x1="90068" y1="72695" x2="90068" y2="72695"/>
                        <a14:foregroundMark x1="90068" y1="72695" x2="90068" y2="72695"/>
                        <a14:foregroundMark x1="90411" y1="87500" x2="90411" y2="87500"/>
                        <a14:foregroundMark x1="67466" y1="9220" x2="67466" y2="9220"/>
                        <a14:foregroundMark x1="66849" y1="8777" x2="66849" y2="8777"/>
                        <a14:foregroundMark x1="48219" y1="58067" x2="48219" y2="58067"/>
                        <a14:foregroundMark x1="45411" y1="60195" x2="45411" y2="60195"/>
                        <a14:foregroundMark x1="45753" y1="60018" x2="46096" y2="61082"/>
                        <a14:foregroundMark x1="46096" y1="61082" x2="47055" y2="56738"/>
                        <a14:foregroundMark x1="44589" y1="61259" x2="44589" y2="61259"/>
                        <a14:foregroundMark x1="40548" y1="60018" x2="40548" y2="60018"/>
                        <a14:foregroundMark x1="40753" y1="61259" x2="40753" y2="61259"/>
                        <a14:foregroundMark x1="37603" y1="63475" x2="37603" y2="63475"/>
                        <a14:foregroundMark x1="33288" y1="63652" x2="33288" y2="63652"/>
                        <a14:foregroundMark x1="29589" y1="64982" x2="29589" y2="64982"/>
                        <a14:foregroundMark x1="30616" y1="73316" x2="30616" y2="73316"/>
                        <a14:foregroundMark x1="32466" y1="76950" x2="32466" y2="76950"/>
                        <a14:foregroundMark x1="36233" y1="71011" x2="36233" y2="71011"/>
                        <a14:foregroundMark x1="44726" y1="70301" x2="44041" y2="69858"/>
                        <a14:foregroundMark x1="39932" y1="71011" x2="39932" y2="71011"/>
                        <a14:foregroundMark x1="39932" y1="76950" x2="39932" y2="76950"/>
                        <a14:foregroundMark x1="39452" y1="83865" x2="39452" y2="83865"/>
                        <a14:foregroundMark x1="32603" y1="90337" x2="33082" y2="90514"/>
                        <a14:foregroundMark x1="34452" y1="87766" x2="34452" y2="87766"/>
                        <a14:foregroundMark x1="19315" y1="83865" x2="19315" y2="83865"/>
                        <a14:foregroundMark x1="17123" y1="74379" x2="17123" y2="74379"/>
                        <a14:foregroundMark x1="18014" y1="66667" x2="18014" y2="66667"/>
                        <a14:foregroundMark x1="79932" y1="78457" x2="79932" y2="78457"/>
                        <a14:foregroundMark x1="75274" y1="69238" x2="75274" y2="69238"/>
                        <a14:foregroundMark x1="20342" y1="66844" x2="20342" y2="66844"/>
                        <a14:foregroundMark x1="26438" y1="58954" x2="26438" y2="58954"/>
                        <a14:foregroundMark x1="26096" y1="58511" x2="26096" y2="58511"/>
                        <a14:foregroundMark x1="27260" y1="59574" x2="27260" y2="59574"/>
                        <a14:foregroundMark x1="24795" y1="58511" x2="24795" y2="58511"/>
                        <a14:foregroundMark x1="24932" y1="59397" x2="24932" y2="59397"/>
                        <a14:foregroundMark x1="23767" y1="59131" x2="23767" y2="59131"/>
                        <a14:foregroundMark x1="20137" y1="59574" x2="20137" y2="59574"/>
                        <a14:foregroundMark x1="16849" y1="53989" x2="16849" y2="53989"/>
                        <a14:foregroundMark x1="12534" y1="57004" x2="12534" y2="57004"/>
                        <a14:foregroundMark x1="12808" y1="57004" x2="14178" y2="56117"/>
                        <a14:foregroundMark x1="16301" y1="55230" x2="15137" y2="55230"/>
                        <a14:foregroundMark x1="10479" y1="57447" x2="10479" y2="57447"/>
                        <a14:foregroundMark x1="10000" y1="58511" x2="10000" y2="59131"/>
                        <a14:foregroundMark x1="8699" y1="65160" x2="8699" y2="65160"/>
                        <a14:foregroundMark x1="7329" y1="68617" x2="7329" y2="68617"/>
                        <a14:foregroundMark x1="44041" y1="83245" x2="44041" y2="83245"/>
                        <a14:foregroundMark x1="64521" y1="89273" x2="64521" y2="89273"/>
                        <a14:foregroundMark x1="65000" y1="87766" x2="65000" y2="87766"/>
                        <a14:foregroundMark x1="82603" y1="92730" x2="82603" y2="92730"/>
                        <a14:foregroundMark x1="89795" y1="91578" x2="89795" y2="91578"/>
                        <a14:foregroundMark x1="82808" y1="92730" x2="82808" y2="92730"/>
                        <a14:foregroundMark x1="79452" y1="80851" x2="79452" y2="80851"/>
                        <a14:foregroundMark x1="76781" y1="92730" x2="76781" y2="92730"/>
                        <a14:foregroundMark x1="76781" y1="92021" x2="76781" y2="92021"/>
                        <a14:foregroundMark x1="74452" y1="91844" x2="74452" y2="91844"/>
                        <a14:foregroundMark x1="66507" y1="82801" x2="66507" y2="82801"/>
                        <a14:foregroundMark x1="92397" y1="58954" x2="92397" y2="58954"/>
                        <a14:foregroundMark x1="90274" y1="18706" x2="90274" y2="18706"/>
                        <a14:foregroundMark x1="64521" y1="8599" x2="64521" y2="8599"/>
                        <a14:foregroundMark x1="60548" y1="13121" x2="60548" y2="13121"/>
                        <a14:foregroundMark x1="85753" y1="27305" x2="85753" y2="27305"/>
                        <a14:foregroundMark x1="91575" y1="55940" x2="91575" y2="55940"/>
                        <a14:foregroundMark x1="91781" y1="83422" x2="91781" y2="83422"/>
                        <a14:foregroundMark x1="9041" y1="78457" x2="9041" y2="78457"/>
                        <a14:foregroundMark x1="10479" y1="79167" x2="10479" y2="79167"/>
                        <a14:foregroundMark x1="17329" y1="86259" x2="17329" y2="86259"/>
                        <a14:foregroundMark x1="17329" y1="86259" x2="21507" y2="77660"/>
                        <a14:foregroundMark x1="41918" y1="78457" x2="65137" y2="75709"/>
                        <a14:foregroundMark x1="65137" y1="75709" x2="73082" y2="79965"/>
                        <a14:foregroundMark x1="73082" y1="79965" x2="73288" y2="80408"/>
                        <a14:foregroundMark x1="90616" y1="48582" x2="85342" y2="28989"/>
                        <a14:foregroundMark x1="85342" y1="28989" x2="89452" y2="20390"/>
                        <a14:foregroundMark x1="89452" y1="20390" x2="90068" y2="20035"/>
                        <a14:foregroundMark x1="88767" y1="16135" x2="75000" y2="11082"/>
                        <a14:foregroundMark x1="75000" y1="11082" x2="70068" y2="7004"/>
                        <a14:foregroundMark x1="70068" y1="7004" x2="64932" y2="9486"/>
                        <a14:foregroundMark x1="64932" y1="9486" x2="59178" y2="15337"/>
                        <a14:foregroundMark x1="59178" y1="15337" x2="49795" y2="40514"/>
                        <a14:foregroundMark x1="49795" y1="40514" x2="44795" y2="47784"/>
                        <a14:foregroundMark x1="44795" y1="47784" x2="47055" y2="54610"/>
                        <a14:foregroundMark x1="47055" y1="54610" x2="47055" y2="54876"/>
                        <a14:foregroundMark x1="77123" y1="28812" x2="77123" y2="28812"/>
                        <a14:foregroundMark x1="93082" y1="67730" x2="92740" y2="85993"/>
                        <a14:foregroundMark x1="92740" y1="85993" x2="88562" y2="91489"/>
                        <a14:foregroundMark x1="88562" y1="91489" x2="85753" y2="90071"/>
                        <a14:foregroundMark x1="93562" y1="88387" x2="89932" y2="939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311" y="4850084"/>
            <a:ext cx="2509689" cy="193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9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4659</TotalTime>
  <Words>179</Words>
  <Application>Microsoft Office PowerPoint</Application>
  <PresentationFormat>Widescreen</PresentationFormat>
  <Paragraphs>43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Aptos Display</vt:lpstr>
      <vt:lpstr>Arial</vt:lpstr>
      <vt:lpstr>HelveticaNeueLT Arabic 75 Bold</vt:lpstr>
      <vt:lpstr>Open Sans</vt:lpstr>
      <vt:lpstr>Precisely Demi</vt:lpstr>
      <vt:lpstr>Office Theme</vt:lpstr>
      <vt:lpstr>Summer Internship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Internship</dc:title>
  <dc:creator>Hadeer Mahran</dc:creator>
  <cp:lastModifiedBy>منه اسامه محمد كمال المنشاوى</cp:lastModifiedBy>
  <cp:revision>16</cp:revision>
  <dcterms:created xsi:type="dcterms:W3CDTF">2024-07-03T09:56:55Z</dcterms:created>
  <dcterms:modified xsi:type="dcterms:W3CDTF">2024-09-28T20:39:22Z</dcterms:modified>
</cp:coreProperties>
</file>